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19" r:id="rId1"/>
  </p:sldMasterIdLst>
  <p:sldIdLst>
    <p:sldId id="661" r:id="rId2"/>
    <p:sldId id="256" r:id="rId3"/>
    <p:sldId id="650" r:id="rId4"/>
    <p:sldId id="257" r:id="rId5"/>
    <p:sldId id="663" r:id="rId6"/>
    <p:sldId id="285" r:id="rId7"/>
    <p:sldId id="286" r:id="rId8"/>
    <p:sldId id="671" r:id="rId9"/>
    <p:sldId id="642" r:id="rId10"/>
    <p:sldId id="668" r:id="rId11"/>
    <p:sldId id="646" r:id="rId12"/>
    <p:sldId id="669" r:id="rId13"/>
    <p:sldId id="666" r:id="rId14"/>
    <p:sldId id="660" r:id="rId15"/>
    <p:sldId id="664" r:id="rId16"/>
    <p:sldId id="672" r:id="rId17"/>
    <p:sldId id="6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5" autoAdjust="0"/>
    <p:restoredTop sz="94660"/>
  </p:normalViewPr>
  <p:slideViewPr>
    <p:cSldViewPr snapToGrid="0">
      <p:cViewPr varScale="1">
        <p:scale>
          <a:sx n="47" d="100"/>
          <a:sy n="47" d="100"/>
        </p:scale>
        <p:origin x="36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9T04:37:45.8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0 115,'810'0,"-772"-2,0-2,-1-1,43-13,-33 8,57-7,90-10,-126 14,136-6,1591 21,-1618 12,5 1,617-16,-762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9T04:37:54.7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0 257,'0'-4,"1"0,0-1,0 1,0 0,0 0,0 0,1 0,0 0,0 0,0 0,0 0,1 1,-1-1,1 1,0 0,0 0,0 0,0 0,1 0,-1 1,1-1,0 1,0 0,0 0,5-1,4-3,1 1,0 1,1 0,-1 1,1 1,17-1,86 1,57-5,79-40,-161 27,149-14,-231 34,345-24,67 16,-244 11,759-3,-883 2,69 13,-30-3,72 14,-7-1,-72-21,-63-5,0 2,0 1,39 8,13 7,149 14,-148-19,15 1,-63-11,36 9,20 3,-18-6,-39-1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9T04:37:59.74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2,'252'-2,"265"5,-278 25,-160-15,122 3,1634-18,-1611 17,3-1,1110-15,-1303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9T04:38:18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410D-125B-137E-15A7-E88F3D720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6C29D-612C-2840-236A-9553B927E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AA580-8051-5807-23D3-8513583B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95634-D829-C909-1818-ADDCA653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E00B3-BAF8-F98F-3117-81B750C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2A52-09B9-E17A-2F02-EDB39AD4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E28EA-B11F-A22C-0775-7D4F98669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1115-D266-52EB-67B5-788A5EF1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E8929-80B3-D1C0-194B-12460DF2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68E5B-9825-B032-163D-00EB6FC7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7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13C40-4CAE-585A-C606-DB91B7546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5EBB5-7075-0C28-5A31-0682A9277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CD2F2-459F-A67B-BCE3-271C9851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EBC6-B02C-1743-0383-59AD2831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352B1-E9A8-09B0-4ED9-AAC9665E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95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1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F82A-5A1A-5519-F71D-D1A0D962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81AF8-67CA-EBE1-1413-BA8040F26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40EE7-E82D-9D8C-8056-CF9837A4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27E9-C3E3-B324-E973-4AFA1DA1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78579-0118-0C2F-8BD5-515C8A70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7B83-5B60-224A-0D1F-C5169F9E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2FD19-A7F0-01CF-29CF-4AB250865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0287E-5186-DC84-7C11-E245BEEB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0BC1D-4617-2A7D-3423-193930AE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E62CD-8F57-C444-9BF2-F2ECB56E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FE2B-3BE8-2784-2D92-0B0875CF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6A88-2213-B03F-0630-8E7EF179A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D4515-6FE9-3F27-577F-F0B3435A4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F71F9-29A7-C029-6F83-FEEF00E2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B73E4-EBAF-0AD5-3B52-E6BED1E1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0E941-DB9F-7E71-C3A2-0A37816C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6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191C-6D5A-95D9-6C0D-E361EE36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07D6F-EE9B-5456-B525-3CCEBD6D6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24976-DD26-6451-94ED-1889BE697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516E0-32FB-94A9-A065-1317A8CE5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D3428-0096-AEBB-DE69-01A457A07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FCB7D-5F51-8067-51BB-589DCE77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C5D024-8D79-5D2E-8DB4-79BDDF87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5F6B9-A878-545A-9E7B-0AE4B825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5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4665-A3ED-DD43-C74E-5FE336D5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D0306-8512-C43A-A74E-9371F6D7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4AAF4-454A-9B8D-94BD-E5860FD3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176E2-DAF8-9FC4-B460-20C225E6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1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15709-A33B-AFFA-DBCF-2C6DF127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D8455-77BD-0C11-97B9-504ED009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319FC-FE16-A139-6A9E-85362BBE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4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F0E6-0E61-5B4F-D1EB-D34C37B4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E674A-9CA2-0AEA-BDB2-0D1C90CF4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776BA-0DBD-D5DF-4B57-73610CBBC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C6618-3088-EEEA-B9AC-90488746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07C72-8ED0-3639-AF38-F12D6910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0037B-6C97-19DA-35E6-7C215379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8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BCD6-9483-4065-F058-9667E2F7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47C4D-8144-DD28-6ABB-1EAB0FFAC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28969-C443-71EA-DA5F-B6B37AA25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F9A3F-B74D-9AB1-9E26-DA58122E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6A21E-9319-95DD-F7B7-1AD2CDD6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45828-AE2A-AD29-BEAD-CD9D5E4A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7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79C35-B0E8-6422-E643-78B9BB81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ABD3-1D9B-3696-DCED-5A99A351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B090-24AD-ACFD-4926-EDEB837EE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54BFB-4CD4-558C-B14A-E46FBED2E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FBAAA-AC81-FEFD-0C2D-50F393F76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2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2.xml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29DF-B061-A21B-CB58-AED1EE63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67" y="852159"/>
            <a:ext cx="10233885" cy="523221"/>
          </a:xfrm>
        </p:spPr>
        <p:txBody>
          <a:bodyPr>
            <a:noAutofit/>
          </a:bodyPr>
          <a:lstStyle/>
          <a:p>
            <a:r>
              <a:rPr lang="en-US" sz="3600" b="1" dirty="0"/>
              <a:t>“</a:t>
            </a:r>
            <a:r>
              <a:rPr lang="en-US" sz="3200" b="1" dirty="0"/>
              <a:t>Implementing Sustainable Water Management”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7386-98C0-275B-BA6B-3054D36E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78" y="1844376"/>
            <a:ext cx="10515600" cy="1584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A Proposal for  Subbasin Hydro Zones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56C09-4D7F-1E9E-FED6-D6706DD95F36}"/>
              </a:ext>
            </a:extLst>
          </p:cNvPr>
          <p:cNvSpPr txBox="1"/>
          <p:nvPr/>
        </p:nvSpPr>
        <p:spPr>
          <a:xfrm>
            <a:off x="811415" y="2974666"/>
            <a:ext cx="84374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Geologic Water Resource Management through Targeted Continuous Measurement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838CE-E061-BB5D-920A-49A07C9AF80C}"/>
              </a:ext>
            </a:extLst>
          </p:cNvPr>
          <p:cNvSpPr txBox="1"/>
          <p:nvPr/>
        </p:nvSpPr>
        <p:spPr>
          <a:xfrm>
            <a:off x="543747" y="5174844"/>
            <a:ext cx="10374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Angell: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Joaquin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Valley Farmer, Partners in Madera Pumps, Water Informatics, Land Scan Intelligent Land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9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06A3FC5-3680-82AD-C47C-99E264CEC6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5E5358E-C01E-0D6C-01EC-CE6ABC397A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2AE6B-CA8E-7F0F-B0A5-C6A9511B3E73}"/>
              </a:ext>
            </a:extLst>
          </p:cNvPr>
          <p:cNvSpPr txBox="1"/>
          <p:nvPr/>
        </p:nvSpPr>
        <p:spPr>
          <a:xfrm>
            <a:off x="267371" y="4580342"/>
            <a:ext cx="1135245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Jay Famiglietti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global authority on groundwater monitoring and translating cutting-edge science into to mainstream awareness and policy influence.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I</a:t>
            </a:r>
            <a:r>
              <a:rPr lang="en-US" sz="2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magine having a checking account, never keeping track of withdrawals and not worrying about the declining balance. As irresponsible as this may sound, it is Groundwater withdrawals tha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2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be monitored, levels continuously measured, and statewide and regional targets set and met.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9645B-7404-40E4-0E60-C7E450C30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" y="143415"/>
            <a:ext cx="8301047" cy="1089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631DD5-4693-90D2-0575-9FA5C2C73275}"/>
              </a:ext>
            </a:extLst>
          </p:cNvPr>
          <p:cNvSpPr txBox="1"/>
          <p:nvPr/>
        </p:nvSpPr>
        <p:spPr>
          <a:xfrm>
            <a:off x="267371" y="1325527"/>
            <a:ext cx="113524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Groundwater Data: “Water of the West “ California’s Missing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Groundwater data are the critical foundation for decision makers both to prevent problems and formulate 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out of 10 Hydrologic regions in California receive a failing score when it comes to collecting and sharing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groundwater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California prohibits sharing of critical groundwater metrics and pumps more groundwater annually than any other state in US …nearly 1/5 of all groundwater</a:t>
            </a:r>
          </a:p>
        </p:txBody>
      </p:sp>
    </p:spTree>
    <p:extLst>
      <p:ext uri="{BB962C8B-B14F-4D97-AF65-F5344CB8AC3E}">
        <p14:creationId xmlns:p14="http://schemas.microsoft.com/office/powerpoint/2010/main" val="281264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855949B-E2B3-16B9-5D92-83000384D018}"/>
              </a:ext>
            </a:extLst>
          </p:cNvPr>
          <p:cNvSpPr txBox="1"/>
          <p:nvPr/>
        </p:nvSpPr>
        <p:spPr>
          <a:xfrm>
            <a:off x="174780" y="180403"/>
            <a:ext cx="11842439" cy="664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Creating Hydro Zones </a:t>
            </a: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“Achieve Granularity and Higher Resolution in the Subbasin” </a:t>
            </a:r>
            <a:endParaRPr lang="en-US" sz="220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DWR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uses </a:t>
            </a:r>
            <a:r>
              <a:rPr lang="en-US" sz="21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ydrologic </a:t>
            </a:r>
            <a:r>
              <a:rPr lang="en-US" sz="21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egions 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1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ubbasins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define geologic and water relationships. Breaking Subbasins into </a:t>
            </a:r>
            <a:r>
              <a:rPr lang="en-US" sz="2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 Zones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give stakeholders higher resolution to understand groundwater</a:t>
            </a:r>
            <a:r>
              <a:rPr lang="en-US" sz="21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enabling targeted actions, accurate budgeting and efficient resource use and allocation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1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2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Why… </a:t>
            </a:r>
            <a:r>
              <a:rPr lang="en-US" sz="23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Characterize</a:t>
            </a:r>
            <a:r>
              <a:rPr lang="en-US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Subbasins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 Zones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Data Accuracy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Improves spatial understanding of aquifer variability by integrating well performance, soil 	properties and crop demand.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Supports Adaptive Management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-Enables dynamic response to changing condition through zone-specific monitoring and resource 	allocation.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Drives Stakeholder Engagement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-Provides growers, water managers, and policymakers with localized insights that build trust and I	</a:t>
            </a:r>
            <a:r>
              <a:rPr lang="en-US" sz="21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</a:t>
            </a:r>
            <a:r>
              <a:rPr lang="en-US" sz="21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decision-making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Intergradation into Management Plans  </a:t>
            </a:r>
            <a:endParaRPr lang="en-US" sz="21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462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06A3FC5-3680-82AD-C47C-99E264CEC6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5E5358E-C01E-0D6C-01EC-CE6ABC397A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4481A-E919-1A42-378A-9F6055040D15}"/>
              </a:ext>
            </a:extLst>
          </p:cNvPr>
          <p:cNvSpPr txBox="1"/>
          <p:nvPr/>
        </p:nvSpPr>
        <p:spPr>
          <a:xfrm>
            <a:off x="3657026" y="747477"/>
            <a:ext cx="3678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Subbasin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 Zones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485492-915B-65C8-FC9D-1EBE257C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66" y="1361542"/>
            <a:ext cx="9099068" cy="52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5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06A3FC5-3680-82AD-C47C-99E264CEC6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5E5358E-C01E-0D6C-01EC-CE6ABC397A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6E083-0E1D-F88F-787E-E55C9C2C7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28" y="202720"/>
            <a:ext cx="11837332" cy="6452559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Defining </a:t>
            </a: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 Zones requires integration of multiple Tools and Datasets of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Wells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Spatial Analysis Crop Planting and Water Demand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Hydrologic Models and Soil Maps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en-US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Pump Test Data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-Including </a:t>
            </a:r>
            <a:r>
              <a:rPr lang="en-US" sz="2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Development Logs and Step Test and </a:t>
            </a:r>
            <a:r>
              <a:rPr lang="en-US" sz="2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ustainable 20-year </a:t>
            </a:r>
            <a:r>
              <a:rPr lang="en-US" sz="2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Estimates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Downhole Video surveys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Driller’s Logs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Submersible Down Well Transducer and Data Logger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2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 Continuous Measurement of Dynamic </a:t>
            </a:r>
            <a:r>
              <a:rPr lang="en-US" sz="2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Levels and Aquifer Conditions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The yield (recovery) of a production well offers the most reliable indicator of an  aquifer's resilience and 	long-term sustainability.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 zones identify the heterogeneity (differences) of hydrological characteristics within a Subbasin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2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E27E1F-DA14-0C1C-DCD8-04317E21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729" y="1120160"/>
            <a:ext cx="2301439" cy="5410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AC11B9-6AA3-988C-F961-EE6EC38E6437}"/>
              </a:ext>
            </a:extLst>
          </p:cNvPr>
          <p:cNvSpPr txBox="1"/>
          <p:nvPr/>
        </p:nvSpPr>
        <p:spPr>
          <a:xfrm>
            <a:off x="635352" y="1018031"/>
            <a:ext cx="663842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 is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“visualize”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characterize Sustainable Groundwater. </a:t>
            </a:r>
          </a:p>
          <a:p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Measurement of a </a:t>
            </a:r>
          </a:p>
          <a:p>
            <a:pPr algn="ctr"/>
            <a:r>
              <a:rPr lang="en-US" sz="2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Submersible Down Well Level Transducer</a:t>
            </a:r>
            <a:r>
              <a:rPr lang="en-US" sz="26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n-US" sz="26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rovides critical insight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permanent groundwater decline and critical groundwater dynamics use patterns. </a:t>
            </a:r>
          </a:p>
          <a:p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Targets can be set and implemented using Real Time Management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trategies that now can be </a:t>
            </a:r>
            <a:r>
              <a:rPr lang="en-US" sz="2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trusted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address the causes of groundwater overdraft.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13A97-4E0F-FD79-FC52-7BFAC0598061}"/>
              </a:ext>
            </a:extLst>
          </p:cNvPr>
          <p:cNvSpPr txBox="1"/>
          <p:nvPr/>
        </p:nvSpPr>
        <p:spPr>
          <a:xfrm>
            <a:off x="1419258" y="254435"/>
            <a:ext cx="944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Well Submersible Pressure Transducer and Data Logger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5E4234-9C22-FC71-90C5-ECC0CDB37DF8}"/>
              </a:ext>
            </a:extLst>
          </p:cNvPr>
          <p:cNvCxnSpPr/>
          <p:nvPr/>
        </p:nvCxnSpPr>
        <p:spPr>
          <a:xfrm>
            <a:off x="9552352" y="1540162"/>
            <a:ext cx="0" cy="3967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80C594D-2EE5-82FD-FBE4-C888B575B0B9}"/>
              </a:ext>
            </a:extLst>
          </p:cNvPr>
          <p:cNvSpPr/>
          <p:nvPr/>
        </p:nvSpPr>
        <p:spPr>
          <a:xfrm>
            <a:off x="9707505" y="5298277"/>
            <a:ext cx="166255" cy="2826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6AA2A5-CA08-63F7-B314-0DE99EE9B0C7}"/>
              </a:ext>
            </a:extLst>
          </p:cNvPr>
          <p:cNvSpPr/>
          <p:nvPr/>
        </p:nvSpPr>
        <p:spPr>
          <a:xfrm>
            <a:off x="9529492" y="5508154"/>
            <a:ext cx="45719" cy="156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EFCE94-B9C8-98B6-5E9D-0850BDC2FC00}"/>
              </a:ext>
            </a:extLst>
          </p:cNvPr>
          <p:cNvCxnSpPr>
            <a:cxnSpLocks/>
          </p:cNvCxnSpPr>
          <p:nvPr/>
        </p:nvCxnSpPr>
        <p:spPr>
          <a:xfrm>
            <a:off x="10235168" y="2670464"/>
            <a:ext cx="82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A9CA89-FD12-4BE6-6F6C-B244B5D4CD85}"/>
              </a:ext>
            </a:extLst>
          </p:cNvPr>
          <p:cNvCxnSpPr/>
          <p:nvPr/>
        </p:nvCxnSpPr>
        <p:spPr>
          <a:xfrm>
            <a:off x="9873760" y="3429000"/>
            <a:ext cx="1182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5E5967-5F07-5ADA-8991-E94A00EA13D5}"/>
              </a:ext>
            </a:extLst>
          </p:cNvPr>
          <p:cNvCxnSpPr>
            <a:cxnSpLocks/>
          </p:cNvCxnSpPr>
          <p:nvPr/>
        </p:nvCxnSpPr>
        <p:spPr>
          <a:xfrm>
            <a:off x="9873760" y="5439583"/>
            <a:ext cx="5910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215ED6A-5D0A-1CC0-5B20-5C074F65B1DF}"/>
              </a:ext>
            </a:extLst>
          </p:cNvPr>
          <p:cNvSpPr txBox="1"/>
          <p:nvPr/>
        </p:nvSpPr>
        <p:spPr>
          <a:xfrm>
            <a:off x="10464842" y="2369127"/>
            <a:ext cx="127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Standing Water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BC3E50-CDFC-1A55-6BA3-FB08E707CB9A}"/>
              </a:ext>
            </a:extLst>
          </p:cNvPr>
          <p:cNvSpPr txBox="1"/>
          <p:nvPr/>
        </p:nvSpPr>
        <p:spPr>
          <a:xfrm>
            <a:off x="10464842" y="3105834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Pumping Water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11CFF6-6090-94E8-D3AD-7EC164282CE2}"/>
              </a:ext>
            </a:extLst>
          </p:cNvPr>
          <p:cNvSpPr txBox="1"/>
          <p:nvPr/>
        </p:nvSpPr>
        <p:spPr>
          <a:xfrm>
            <a:off x="10508808" y="5254917"/>
            <a:ext cx="11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Pump Set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90C779-BDA0-27D4-B92D-2A12199B0AA0}"/>
              </a:ext>
            </a:extLst>
          </p:cNvPr>
          <p:cNvCxnSpPr>
            <a:cxnSpLocks/>
          </p:cNvCxnSpPr>
          <p:nvPr/>
        </p:nvCxnSpPr>
        <p:spPr>
          <a:xfrm>
            <a:off x="9529492" y="1540162"/>
            <a:ext cx="8614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F4CE983-6488-ACF4-5874-20C773C9B226}"/>
              </a:ext>
            </a:extLst>
          </p:cNvPr>
          <p:cNvSpPr txBox="1"/>
          <p:nvPr/>
        </p:nvSpPr>
        <p:spPr>
          <a:xfrm>
            <a:off x="10310160" y="1375058"/>
            <a:ext cx="190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Level Transducer </a:t>
            </a:r>
          </a:p>
        </p:txBody>
      </p:sp>
    </p:spTree>
    <p:extLst>
      <p:ext uri="{BB962C8B-B14F-4D97-AF65-F5344CB8AC3E}">
        <p14:creationId xmlns:p14="http://schemas.microsoft.com/office/powerpoint/2010/main" val="200964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64A35D-BEEC-2806-A9A8-DDCF6C74F363}"/>
              </a:ext>
            </a:extLst>
          </p:cNvPr>
          <p:cNvSpPr txBox="1"/>
          <p:nvPr/>
        </p:nvSpPr>
        <p:spPr>
          <a:xfrm>
            <a:off x="232795" y="72567"/>
            <a:ext cx="4741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Implementing Sustainable Water Management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61E9A5-2E2C-7892-21EA-871714B25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963" y="1809376"/>
            <a:ext cx="5748030" cy="3759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B60194-EDEA-4C3F-328A-3A460B39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3" y="1872285"/>
            <a:ext cx="5748030" cy="3633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655C87-0775-5FD5-817B-A4E7EB7C8533}"/>
              </a:ext>
            </a:extLst>
          </p:cNvPr>
          <p:cNvSpPr txBox="1"/>
          <p:nvPr/>
        </p:nvSpPr>
        <p:spPr>
          <a:xfrm>
            <a:off x="756921" y="659356"/>
            <a:ext cx="4401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Year Continuous Data: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 and Groundwater Level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Water-Informatics Matt Angell Family Farms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64E69-4C9B-F4B7-A4B0-8780D7B3DB34}"/>
              </a:ext>
            </a:extLst>
          </p:cNvPr>
          <p:cNvSpPr txBox="1"/>
          <p:nvPr/>
        </p:nvSpPr>
        <p:spPr>
          <a:xfrm>
            <a:off x="6894965" y="581060"/>
            <a:ext cx="4857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Year Average Continuous Data: Groundwater Level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Water-Infor-Informatics Matt Angell Family Farms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777FD-9738-3691-F3D9-CCA2868EC1FC}"/>
              </a:ext>
            </a:extLst>
          </p:cNvPr>
          <p:cNvSpPr txBox="1"/>
          <p:nvPr/>
        </p:nvSpPr>
        <p:spPr>
          <a:xfrm>
            <a:off x="4546833" y="5795745"/>
            <a:ext cx="3355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 MID put in 400,000 ac ft</a:t>
            </a:r>
          </a:p>
          <a:p>
            <a:pPr algn="ctr"/>
            <a:r>
              <a:rPr lang="en-US" dirty="0"/>
              <a:t>Historical recharge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2EB0F5-B911-79A1-2B48-3206964324EC}"/>
              </a:ext>
            </a:extLst>
          </p:cNvPr>
          <p:cNvCxnSpPr>
            <a:cxnSpLocks/>
          </p:cNvCxnSpPr>
          <p:nvPr/>
        </p:nvCxnSpPr>
        <p:spPr>
          <a:xfrm flipH="1" flipV="1">
            <a:off x="3647640" y="2104589"/>
            <a:ext cx="1006679" cy="3691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94D80EC-CFD3-6477-78B0-E14F3E0B13E7}"/>
              </a:ext>
            </a:extLst>
          </p:cNvPr>
          <p:cNvSpPr txBox="1"/>
          <p:nvPr/>
        </p:nvSpPr>
        <p:spPr>
          <a:xfrm>
            <a:off x="8334032" y="5797274"/>
            <a:ext cx="2812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GW Overdraft was</a:t>
            </a:r>
          </a:p>
          <a:p>
            <a:pPr algn="ctr"/>
            <a:r>
              <a:rPr lang="en-US" dirty="0"/>
              <a:t>5 ft per year over 4 years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7B04C4-4053-526B-4D14-7BB3DAFABF5E}"/>
              </a:ext>
            </a:extLst>
          </p:cNvPr>
          <p:cNvCxnSpPr>
            <a:cxnSpLocks/>
          </p:cNvCxnSpPr>
          <p:nvPr/>
        </p:nvCxnSpPr>
        <p:spPr>
          <a:xfrm flipH="1" flipV="1">
            <a:off x="7060562" y="2483904"/>
            <a:ext cx="2748456" cy="3236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0A5DDDE-C6F1-D4DC-3C77-39C70C736A95}"/>
              </a:ext>
            </a:extLst>
          </p:cNvPr>
          <p:cNvCxnSpPr>
            <a:cxnSpLocks/>
          </p:cNvCxnSpPr>
          <p:nvPr/>
        </p:nvCxnSpPr>
        <p:spPr>
          <a:xfrm flipV="1">
            <a:off x="9781887" y="3183751"/>
            <a:ext cx="1400348" cy="25717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01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08AE33-1DAA-9834-7CA4-A2CE22E477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7020" y="272751"/>
            <a:ext cx="11617960" cy="5879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Model of Collaboration </a:t>
            </a:r>
          </a:p>
          <a:p>
            <a:pPr marL="0" indent="0" algn="l">
              <a:buNone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Madera is one of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few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counties in California that prohibits out of –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ounty water transfer </a:t>
            </a:r>
          </a:p>
          <a:p>
            <a:pPr marL="0" indent="0" algn="ctr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Our water is not for sale”</a:t>
            </a:r>
          </a:p>
          <a:p>
            <a:pPr marL="0" indent="0">
              <a:buNone/>
            </a:pPr>
            <a:r>
              <a:rPr lang="en-US" sz="2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Real- Time well monitoring empowers us to have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transparency and cooperation </a:t>
            </a:r>
            <a:endParaRPr lang="en-US" sz="2200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Proves Sustainability</a:t>
            </a:r>
          </a:p>
          <a:p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Prevents Government Intervention </a:t>
            </a:r>
          </a:p>
          <a:p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Builds Trust between neighbors </a:t>
            </a: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Protects Lan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Values and Water Rights </a:t>
            </a:r>
          </a:p>
          <a:p>
            <a:pPr marL="0" indent="0">
              <a:buNone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Example of  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 “Santa Barbara Bay Oil Derrick Removal”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Santa Barbara 13 community groups couldn't agree on how to remove Chevron Oil Derricks in the Bay. </a:t>
            </a:r>
            <a:endParaRPr lang="en-US" sz="22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Structured a Stakeholder Questionnaires: After 4 rounds of honest input, they reached full consensus</a:t>
            </a:r>
          </a:p>
          <a:p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want to be heard- and when you ask the right question, the answers become obvious</a:t>
            </a:r>
          </a:p>
        </p:txBody>
      </p:sp>
    </p:spTree>
    <p:extLst>
      <p:ext uri="{BB962C8B-B14F-4D97-AF65-F5344CB8AC3E}">
        <p14:creationId xmlns:p14="http://schemas.microsoft.com/office/powerpoint/2010/main" val="182549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0C9EE2-2872-1D9D-EFB8-379D7684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1520253"/>
            <a:ext cx="3573282" cy="4793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8BA326-6B15-AB07-A2C3-AE326ED379B3}"/>
              </a:ext>
            </a:extLst>
          </p:cNvPr>
          <p:cNvSpPr txBox="1"/>
          <p:nvPr/>
        </p:nvSpPr>
        <p:spPr>
          <a:xfrm>
            <a:off x="311400" y="1070874"/>
            <a:ext cx="74239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Denis Prosperi, often referred to as "The Oracle" </a:t>
            </a:r>
          </a:p>
          <a:p>
            <a:r>
              <a:rPr lang="en-US" sz="2200" dirty="0"/>
              <a:t>in Mark Arax's book </a:t>
            </a:r>
            <a:r>
              <a:rPr lang="en-US" sz="2200" i="1" dirty="0"/>
              <a:t>The Dreamt Land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/>
              <a:t>He is renowned for a pivotal role in preventing Enron Corp from exporting water out of Madera County</a:t>
            </a:r>
          </a:p>
          <a:p>
            <a:endParaRPr lang="en-US" sz="2200" dirty="0"/>
          </a:p>
          <a:p>
            <a:r>
              <a:rPr lang="en-US" sz="2200" dirty="0"/>
              <a:t>In 2016 Denis Prosperi sold all his farm ground and stated  </a:t>
            </a:r>
          </a:p>
          <a:p>
            <a:r>
              <a:rPr lang="en-US" sz="2200" dirty="0"/>
              <a:t>“</a:t>
            </a:r>
            <a:r>
              <a:rPr lang="en-US" sz="2200" i="1" dirty="0"/>
              <a:t>Trying to reason with local Farmers and Politicians</a:t>
            </a:r>
            <a:r>
              <a:rPr lang="en-US" sz="2200" dirty="0"/>
              <a:t>” is a </a:t>
            </a:r>
            <a:r>
              <a:rPr lang="en-US" sz="2200" b="1" dirty="0"/>
              <a:t>“Race to the Bottom”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2E0C8-D095-6291-FA13-8D96F136E3E7}"/>
              </a:ext>
            </a:extLst>
          </p:cNvPr>
          <p:cNvSpPr txBox="1"/>
          <p:nvPr/>
        </p:nvSpPr>
        <p:spPr>
          <a:xfrm>
            <a:off x="990687" y="193220"/>
            <a:ext cx="901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SGMA is not the Demon. Groundwater Over Draft is the Monster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934179-9B66-7EC6-7522-FC9FFAB7638C}"/>
              </a:ext>
            </a:extLst>
          </p:cNvPr>
          <p:cNvSpPr txBox="1"/>
          <p:nvPr/>
        </p:nvSpPr>
        <p:spPr>
          <a:xfrm>
            <a:off x="450078" y="4626184"/>
            <a:ext cx="7302002" cy="199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Jay Famiglietti, a world renowned authority of hydrology and professor the University of </a:t>
            </a:r>
            <a:r>
              <a:rPr lang="en-US" sz="22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Arizona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fear is that by the time SGMA is fully implemented, it will be too late. There will be nothing left to manage."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A3FF78D-7CFD-B191-DD58-D654B0EC541E}"/>
                  </a:ext>
                </a:extLst>
              </p14:cNvPr>
              <p14:cNvContentPartPr/>
              <p14:nvPr/>
            </p14:nvContentPartPr>
            <p14:xfrm>
              <a:off x="8372000" y="4612040"/>
              <a:ext cx="1659960" cy="41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A3FF78D-7CFD-B191-DD58-D654B0EC54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2000" y="4432040"/>
                <a:ext cx="1839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8F5F7A-DDD2-A092-D74E-B3124F58EDE8}"/>
                  </a:ext>
                </a:extLst>
              </p14:cNvPr>
              <p14:cNvContentPartPr/>
              <p14:nvPr/>
            </p14:nvContentPartPr>
            <p14:xfrm>
              <a:off x="8372000" y="4763960"/>
              <a:ext cx="1634040" cy="92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8F5F7A-DDD2-A092-D74E-B3124F58ED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2000" y="4583960"/>
                <a:ext cx="181368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D17522-895E-3F16-465E-4ADA9D06606C}"/>
                  </a:ext>
                </a:extLst>
              </p14:cNvPr>
              <p14:cNvContentPartPr/>
              <p14:nvPr/>
            </p14:nvContentPartPr>
            <p14:xfrm>
              <a:off x="8392160" y="5750000"/>
              <a:ext cx="178056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D17522-895E-3F16-465E-4ADA9D0660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02160" y="5570000"/>
                <a:ext cx="19602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9E2E15F-2033-6AD2-AE3B-70E41CE4A1AD}"/>
                  </a:ext>
                </a:extLst>
              </p14:cNvPr>
              <p14:cNvContentPartPr/>
              <p14:nvPr/>
            </p14:nvContentPartPr>
            <p14:xfrm>
              <a:off x="13095920" y="228608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9E2E15F-2033-6AD2-AE3B-70E41CE4A1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89800" y="227996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11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45CE62-FC13-1BA6-9006-D9764BAD30B7}"/>
              </a:ext>
            </a:extLst>
          </p:cNvPr>
          <p:cNvSpPr txBox="1"/>
          <p:nvPr/>
        </p:nvSpPr>
        <p:spPr>
          <a:xfrm>
            <a:off x="142100" y="417598"/>
            <a:ext cx="113212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Madera Subbasin: Geography, Scale and Stakeholders 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Located  in the San Joaquín valley, part of California’s 5-million-acre Central Valley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Madera County is geologically diverse: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 valley floor 50% Foothill/Mountain, bordering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Yosemite National Forest</a:t>
            </a:r>
          </a:p>
          <a:p>
            <a:pPr lvl="1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 of California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–lies just south of the Merced 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“Rain Curtain”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Rainfall: Only 10.7 / Year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160 ft elevation gradient east t west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 (Ave  1  San Joaquin River) Static Water Level 40ft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   (Ave  26  Foothills) Static Water Level 420ft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55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7386-98C0-275B-BA6B-3054D36E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17" y="240323"/>
            <a:ext cx="5947365" cy="665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 Hydrologic Regions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FD53C-AB8E-41A0-4A31-DF6AFB7CC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19" y="1101970"/>
            <a:ext cx="4779084" cy="5515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4493D-9BB3-A72F-71EC-556E1832A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070" y="1101970"/>
            <a:ext cx="4271956" cy="55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5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BED3BF-8A61-656B-FCF4-FAD548F70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19" y="905002"/>
            <a:ext cx="4995379" cy="5756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31EB82-440E-B64C-C678-29CE091F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15" y="905002"/>
            <a:ext cx="4995379" cy="575698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2293C4-5764-27F7-E2F6-CD57ED12F584}"/>
              </a:ext>
            </a:extLst>
          </p:cNvPr>
          <p:cNvCxnSpPr>
            <a:cxnSpLocks/>
          </p:cNvCxnSpPr>
          <p:nvPr/>
        </p:nvCxnSpPr>
        <p:spPr>
          <a:xfrm>
            <a:off x="8378689" y="2991549"/>
            <a:ext cx="731520" cy="1344945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FC2D28-0780-187B-0BE8-F50F764953A8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8752390" y="2542642"/>
            <a:ext cx="1117325" cy="81823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0C21300-5D6D-A633-64D5-14CBE1548C83}"/>
              </a:ext>
            </a:extLst>
          </p:cNvPr>
          <p:cNvSpPr txBox="1"/>
          <p:nvPr/>
        </p:nvSpPr>
        <p:spPr>
          <a:xfrm>
            <a:off x="9869715" y="2080977"/>
            <a:ext cx="2201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Greatest Distance of any Sierra Headwater River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13663A-459F-B0EC-FEB6-279D50BCB55B}"/>
              </a:ext>
            </a:extLst>
          </p:cNvPr>
          <p:cNvSpPr txBox="1"/>
          <p:nvPr/>
        </p:nvSpPr>
        <p:spPr>
          <a:xfrm>
            <a:off x="7719654" y="31401"/>
            <a:ext cx="339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Water Shed  </a:t>
            </a:r>
          </a:p>
          <a:p>
            <a:pPr algn="ctr"/>
            <a:r>
              <a:rPr lang="en-US" sz="2800" b="1" dirty="0"/>
              <a:t>River In-Flows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C1668C-9684-711C-84C8-3AD8B27607A1}"/>
              </a:ext>
            </a:extLst>
          </p:cNvPr>
          <p:cNvSpPr txBox="1"/>
          <p:nvPr/>
        </p:nvSpPr>
        <p:spPr>
          <a:xfrm>
            <a:off x="10501343" y="2991549"/>
            <a:ext cx="1309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Not  Headwater Rivers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C9FF76-5F47-20D0-F077-A83B3D69981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10058954" y="3360881"/>
            <a:ext cx="4423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F1ED95-77E6-A747-01FA-AD33DFF3F07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10121795" y="3360881"/>
            <a:ext cx="379548" cy="267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96AEA7C-6532-DB27-DD30-793443D6E332}"/>
              </a:ext>
            </a:extLst>
          </p:cNvPr>
          <p:cNvSpPr txBox="1"/>
          <p:nvPr/>
        </p:nvSpPr>
        <p:spPr>
          <a:xfrm>
            <a:off x="774440" y="31401"/>
            <a:ext cx="5144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Rain Curtain @ Madera County  </a:t>
            </a:r>
          </a:p>
          <a:p>
            <a:pPr algn="ctr"/>
            <a:r>
              <a:rPr lang="en-US" sz="2800" b="1" dirty="0"/>
              <a:t>Annual Rain Fall 10.7” </a:t>
            </a:r>
          </a:p>
        </p:txBody>
      </p:sp>
    </p:spTree>
    <p:extLst>
      <p:ext uri="{BB962C8B-B14F-4D97-AF65-F5344CB8AC3E}">
        <p14:creationId xmlns:p14="http://schemas.microsoft.com/office/powerpoint/2010/main" val="107465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7386-98C0-275B-BA6B-3054D36E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676" y="209060"/>
            <a:ext cx="6297874" cy="671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 Hydrologic Sub basins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D3AA28-057D-F693-CE95-75617F3B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369" y="1118013"/>
            <a:ext cx="4541811" cy="5530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F6815-26B8-7273-65B6-3E67A2F29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20" y="1118013"/>
            <a:ext cx="4259727" cy="55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0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0FA6-E86C-4F00-833A-214E0A3E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95" y="36213"/>
            <a:ext cx="7506585" cy="5484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Madera Subbasin 160 foot Hydrologic Gradient E to 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A61EFE-F442-420F-8967-2F73EB8832E9}"/>
              </a:ext>
            </a:extLst>
          </p:cNvPr>
          <p:cNvSpPr txBox="1">
            <a:spLocks/>
          </p:cNvSpPr>
          <p:nvPr/>
        </p:nvSpPr>
        <p:spPr>
          <a:xfrm>
            <a:off x="989974" y="2077470"/>
            <a:ext cx="5106026" cy="1000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7BD88-09FC-44BF-94CE-E55C24D2C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99" y="822435"/>
            <a:ext cx="9405124" cy="4854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CBEF1-75AB-20FD-7FCA-9C19EF281085}"/>
              </a:ext>
            </a:extLst>
          </p:cNvPr>
          <p:cNvSpPr txBox="1"/>
          <p:nvPr/>
        </p:nvSpPr>
        <p:spPr>
          <a:xfrm>
            <a:off x="6772939" y="693050"/>
            <a:ext cx="323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-160 ft </a:t>
            </a:r>
            <a:r>
              <a:rPr lang="en-US" sz="2400" b="1" dirty="0" err="1">
                <a:solidFill>
                  <a:srgbClr val="FF0000"/>
                </a:solidFill>
              </a:rPr>
              <a:t>elavation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East to West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Highway 41 to Rd 12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57562-3A9D-D651-07E3-203CE3F1BF89}"/>
              </a:ext>
            </a:extLst>
          </p:cNvPr>
          <p:cNvSpPr txBox="1"/>
          <p:nvPr/>
        </p:nvSpPr>
        <p:spPr>
          <a:xfrm>
            <a:off x="504092" y="5511467"/>
            <a:ext cx="11183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1D35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Basin is 347,667.39 Acres, 259,000 Irrigated. An accumulated use </a:t>
            </a:r>
            <a:r>
              <a:rPr lang="en-US" sz="2800" b="1" dirty="0">
                <a:solidFill>
                  <a:srgbClr val="001D35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Ag and 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b="1" i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rban 815,547 Ac ft.    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98% is Ground Water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E4220B-D488-5E72-93E2-CE4EFF06311A}"/>
              </a:ext>
            </a:extLst>
          </p:cNvPr>
          <p:cNvCxnSpPr>
            <a:cxnSpLocks/>
          </p:cNvCxnSpPr>
          <p:nvPr/>
        </p:nvCxnSpPr>
        <p:spPr>
          <a:xfrm flipH="1">
            <a:off x="6163340" y="1022773"/>
            <a:ext cx="887700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75BFA2-3B72-1974-B7F0-0B4BF3ECE22C}"/>
              </a:ext>
            </a:extLst>
          </p:cNvPr>
          <p:cNvCxnSpPr>
            <a:cxnSpLocks/>
          </p:cNvCxnSpPr>
          <p:nvPr/>
        </p:nvCxnSpPr>
        <p:spPr>
          <a:xfrm flipH="1">
            <a:off x="989974" y="1385547"/>
            <a:ext cx="6061066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8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0FA6-E86C-4F00-833A-214E0A3E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12" y="0"/>
            <a:ext cx="2968487" cy="1318335"/>
          </a:xfrm>
          <a:noFill/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Madera County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Sub Basins 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GSA’s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A61EFE-F442-420F-8967-2F73EB8832E9}"/>
              </a:ext>
            </a:extLst>
          </p:cNvPr>
          <p:cNvSpPr txBox="1">
            <a:spLocks/>
          </p:cNvSpPr>
          <p:nvPr/>
        </p:nvSpPr>
        <p:spPr>
          <a:xfrm>
            <a:off x="370456" y="1301118"/>
            <a:ext cx="2584178" cy="17178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Madera </a:t>
            </a:r>
          </a:p>
          <a:p>
            <a:r>
              <a:rPr lang="en-US" dirty="0"/>
              <a:t>Chowchilla</a:t>
            </a:r>
          </a:p>
          <a:p>
            <a:r>
              <a:rPr lang="en-US" dirty="0"/>
              <a:t>Delta Mendota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78C15-F4F2-4772-A346-D5AF4E66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62" y="913531"/>
            <a:ext cx="8601863" cy="58311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C0F53E-9156-4798-979C-65D6AFAAD7F6}"/>
              </a:ext>
            </a:extLst>
          </p:cNvPr>
          <p:cNvSpPr txBox="1">
            <a:spLocks/>
          </p:cNvSpPr>
          <p:nvPr/>
        </p:nvSpPr>
        <p:spPr>
          <a:xfrm>
            <a:off x="10906539" y="6404200"/>
            <a:ext cx="1590261" cy="4538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Map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5B3288-63D3-4773-BCA8-A9BB14FA4E34}"/>
              </a:ext>
            </a:extLst>
          </p:cNvPr>
          <p:cNvSpPr/>
          <p:nvPr/>
        </p:nvSpPr>
        <p:spPr>
          <a:xfrm>
            <a:off x="286284" y="2806111"/>
            <a:ext cx="2584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</a:rPr>
              <a:t>Madera </a:t>
            </a:r>
            <a:r>
              <a:rPr lang="en-US" sz="12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Subbasin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</a:rPr>
              <a:t> (7)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Madera County GSA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Madera Irrigation District GSA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City of Madera GSA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Madera Water District GSA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New Stone Water District GSA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Gravelly Ford Water District GSA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Root Creek Water District GSA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25FAA-D383-409C-8017-CAEF3EC38828}"/>
              </a:ext>
            </a:extLst>
          </p:cNvPr>
          <p:cNvSpPr/>
          <p:nvPr/>
        </p:nvSpPr>
        <p:spPr>
          <a:xfrm>
            <a:off x="316803" y="4524002"/>
            <a:ext cx="2372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</a:rPr>
              <a:t>Chowchilla Subbasin (4)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Chowchilla Water District GSA</a:t>
            </a:r>
          </a:p>
          <a:p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Madera County GSA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Merced County GSA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Red Top Water District GSA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5A0973-F18E-4F8E-90B9-02337EBD4830}"/>
              </a:ext>
            </a:extLst>
          </p:cNvPr>
          <p:cNvSpPr/>
          <p:nvPr/>
        </p:nvSpPr>
        <p:spPr>
          <a:xfrm>
            <a:off x="336931" y="5620163"/>
            <a:ext cx="2929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</a:rPr>
              <a:t>Delta Mendota </a:t>
            </a:r>
            <a:r>
              <a:rPr lang="en-US" sz="12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Subbasin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</a:rPr>
              <a:t> (3)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Aliso Water District GSA </a:t>
            </a:r>
          </a:p>
          <a:p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Madera County GSA 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Exchange Contractors (Columbia Canal Company)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2F783-F7FC-7AA2-917D-F06A101D560F}"/>
              </a:ext>
            </a:extLst>
          </p:cNvPr>
          <p:cNvSpPr txBox="1"/>
          <p:nvPr/>
        </p:nvSpPr>
        <p:spPr>
          <a:xfrm>
            <a:off x="2954634" y="195156"/>
            <a:ext cx="820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Madera County Managing 3 Sub basins and 12 GSA’s </a:t>
            </a:r>
          </a:p>
        </p:txBody>
      </p:sp>
    </p:spTree>
    <p:extLst>
      <p:ext uri="{BB962C8B-B14F-4D97-AF65-F5344CB8AC3E}">
        <p14:creationId xmlns:p14="http://schemas.microsoft.com/office/powerpoint/2010/main" val="82381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6F14-48B7-D801-209F-F09C72A1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4"/>
            <a:ext cx="10515600" cy="5394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 Facing  Groundwater Overdraft in Madera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61C4-E035-A83D-1335-0405547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" y="904568"/>
            <a:ext cx="10515600" cy="5658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Madera County manages 3 subbasins and 12 GSA’s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 the most fragmented SGMA region in the state- with conflicting policies, competing water rights and no unified data system.</a:t>
            </a: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 of Production wells lack flow meters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where flow meters exist many are nonoperational The fix is a county network collecting  real time data.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only 4 operational CASGEM State Monitoring sites and are disproportionally placed that serve 347,000 acres of very diverse hydrologic zones –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leaving our most important asset –groundwater - to models without measurement is theoretical guess work and financial suicide. </a:t>
            </a: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Path Forward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Universal continuous measurement in all production wells.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a networked  a SCADA system that can objectively verify  groundwater levels.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Prioritize Hydro Zones and  localized strategies to reflect the true granularity of aquifer performance  </a:t>
            </a:r>
          </a:p>
        </p:txBody>
      </p:sp>
    </p:spTree>
    <p:extLst>
      <p:ext uri="{BB962C8B-B14F-4D97-AF65-F5344CB8AC3E}">
        <p14:creationId xmlns:p14="http://schemas.microsoft.com/office/powerpoint/2010/main" val="330943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40B2AC-4150-7B64-42F2-12ADE840E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405" y="769811"/>
            <a:ext cx="5735981" cy="4514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08B14-D47B-30D7-3B8C-3C8F32333208}"/>
              </a:ext>
            </a:extLst>
          </p:cNvPr>
          <p:cNvSpPr txBox="1"/>
          <p:nvPr/>
        </p:nvSpPr>
        <p:spPr>
          <a:xfrm>
            <a:off x="1695193" y="165018"/>
            <a:ext cx="74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Models that Challenge Managing Groundwater Overdraft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6BE5EA-5618-4BC7-F4DE-4179F3756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14" y="1090060"/>
            <a:ext cx="3210046" cy="4514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B1A492-AA47-DBFC-F3DD-9F7661489347}"/>
              </a:ext>
            </a:extLst>
          </p:cNvPr>
          <p:cNvSpPr txBox="1"/>
          <p:nvPr/>
        </p:nvSpPr>
        <p:spPr>
          <a:xfrm>
            <a:off x="470705" y="5856996"/>
            <a:ext cx="321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DWR Score Card 5 = F</a:t>
            </a:r>
          </a:p>
          <a:p>
            <a:r>
              <a:rPr lang="en-US" dirty="0"/>
              <a:t>Declining GW Level 7.5 Impact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B3410E-1FD7-9C16-9057-ED1317967144}"/>
              </a:ext>
            </a:extLst>
          </p:cNvPr>
          <p:cNvSpPr txBox="1"/>
          <p:nvPr/>
        </p:nvSpPr>
        <p:spPr>
          <a:xfrm>
            <a:off x="5702060" y="5489112"/>
            <a:ext cx="6139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b="1" dirty="0"/>
              <a:t>2040</a:t>
            </a:r>
            <a:r>
              <a:rPr lang="en-US" dirty="0"/>
              <a:t> SWL is @ 322 ft…..From</a:t>
            </a:r>
            <a:r>
              <a:rPr lang="en-US" b="1" dirty="0"/>
              <a:t> 2014 </a:t>
            </a:r>
            <a:r>
              <a:rPr lang="en-US" dirty="0"/>
              <a:t>a loss of 200 ft </a:t>
            </a:r>
          </a:p>
          <a:p>
            <a:r>
              <a:rPr lang="en-US" dirty="0"/>
              <a:t>Then in </a:t>
            </a:r>
            <a:r>
              <a:rPr lang="en-US" b="1" dirty="0"/>
              <a:t>2060</a:t>
            </a:r>
            <a:r>
              <a:rPr lang="en-US" dirty="0"/>
              <a:t> SWL a </a:t>
            </a:r>
            <a:r>
              <a:rPr lang="en-US" b="1" dirty="0"/>
              <a:t>100ft increase </a:t>
            </a:r>
            <a:r>
              <a:rPr lang="en-US" dirty="0"/>
              <a:t>in groundwater level ???</a:t>
            </a:r>
          </a:p>
          <a:p>
            <a:r>
              <a:rPr lang="en-US" b="1" dirty="0"/>
              <a:t>Is this after Adjudication? or Family Farms going broke?</a:t>
            </a:r>
          </a:p>
        </p:txBody>
      </p:sp>
    </p:spTree>
    <p:extLst>
      <p:ext uri="{BB962C8B-B14F-4D97-AF65-F5344CB8AC3E}">
        <p14:creationId xmlns:p14="http://schemas.microsoft.com/office/powerpoint/2010/main" val="1019478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36733</TotalTime>
  <Words>1271</Words>
  <Application>Microsoft Office PowerPoint</Application>
  <PresentationFormat>Widescreen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Times New Roman</vt:lpstr>
      <vt:lpstr>Office Theme</vt:lpstr>
      <vt:lpstr>“Implementing Sustainable Water Management”</vt:lpstr>
      <vt:lpstr>PowerPoint Presentation</vt:lpstr>
      <vt:lpstr>PowerPoint Presentation</vt:lpstr>
      <vt:lpstr>PowerPoint Presentation</vt:lpstr>
      <vt:lpstr>PowerPoint Presentation</vt:lpstr>
      <vt:lpstr>Madera Subbasin 160 foot Hydrologic Gradient E to W</vt:lpstr>
      <vt:lpstr>Madera County 3 Sub Basins  12 GSA’s</vt:lpstr>
      <vt:lpstr>Challenges Facing  Groundwater Overdraft in Madera County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Matt Angell</dc:creator>
  <cp:lastModifiedBy>Matt Angell</cp:lastModifiedBy>
  <cp:revision>55</cp:revision>
  <dcterms:created xsi:type="dcterms:W3CDTF">2020-05-06T23:23:32Z</dcterms:created>
  <dcterms:modified xsi:type="dcterms:W3CDTF">2025-07-21T20:03:29Z</dcterms:modified>
</cp:coreProperties>
</file>